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snapToObjects="1">
      <p:cViewPr>
        <p:scale>
          <a:sx n="110" d="100"/>
          <a:sy n="110" d="100"/>
        </p:scale>
        <p:origin x="632"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6D0F569-AC90-44EB-9EF4-4E5C2F5D823C}" type="datetime1">
              <a:rPr lang="en-US" smtClean="0"/>
              <a:t>8/12/20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F3450C42-9A0B-4425-92C2-70FCF7C45734}"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15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8/12/20</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574181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D8B30-1B71-45A1-8314-D59C86F581E1}" type="datetime1">
              <a:rPr lang="en-US" smtClean="0"/>
              <a:pPr/>
              <a:t>8/12/20</a:t>
            </a:fld>
            <a:endParaRPr lang="en-US" b="1" dirty="0"/>
          </a:p>
        </p:txBody>
      </p:sp>
      <p:sp>
        <p:nvSpPr>
          <p:cNvPr id="5" name="Footer Placeholder 4"/>
          <p:cNvSpPr>
            <a:spLocks noGrp="1"/>
          </p:cNvSpPr>
          <p:nvPr>
            <p:ph type="ftr" sz="quarter" idx="11"/>
          </p:nvPr>
        </p:nvSpPr>
        <p:spPr/>
        <p:txBody>
          <a:bodyPr/>
          <a:lstStyle/>
          <a:p>
            <a:r>
              <a:rPr lang="en-US"/>
              <a:t>Sample Footer Text</a:t>
            </a:r>
            <a:endParaRPr lang="en-US" b="1"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b="1"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4586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D8B30-1B71-45A1-8314-D59C86F581E1}" type="datetime1">
              <a:rPr lang="en-US" smtClean="0"/>
              <a:pPr/>
              <a:t>8/12/20</a:t>
            </a:fld>
            <a:endParaRPr lang="en-US" b="1" dirty="0"/>
          </a:p>
        </p:txBody>
      </p:sp>
      <p:sp>
        <p:nvSpPr>
          <p:cNvPr id="5" name="Footer Placeholder 4"/>
          <p:cNvSpPr>
            <a:spLocks noGrp="1"/>
          </p:cNvSpPr>
          <p:nvPr>
            <p:ph type="ftr" sz="quarter" idx="11"/>
          </p:nvPr>
        </p:nvSpPr>
        <p:spPr/>
        <p:txBody>
          <a:bodyPr/>
          <a:lstStyle/>
          <a:p>
            <a:r>
              <a:rPr lang="en-US"/>
              <a:t>Sample Footer Text</a:t>
            </a:r>
            <a:endParaRPr lang="en-US" b="1"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b="1"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5506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D8B30-1B71-45A1-8314-D59C86F581E1}" type="datetime1">
              <a:rPr lang="en-US" smtClean="0"/>
              <a:pPr/>
              <a:t>8/12/20</a:t>
            </a:fld>
            <a:endParaRPr lang="en-US" b="1" dirty="0"/>
          </a:p>
        </p:txBody>
      </p:sp>
      <p:sp>
        <p:nvSpPr>
          <p:cNvPr id="5" name="Footer Placeholder 4"/>
          <p:cNvSpPr>
            <a:spLocks noGrp="1"/>
          </p:cNvSpPr>
          <p:nvPr>
            <p:ph type="ftr" sz="quarter" idx="11"/>
          </p:nvPr>
        </p:nvSpPr>
        <p:spPr/>
        <p:txBody>
          <a:bodyPr/>
          <a:lstStyle/>
          <a:p>
            <a:r>
              <a:rPr lang="en-US"/>
              <a:t>Sample Footer Text</a:t>
            </a:r>
            <a:endParaRPr lang="en-US" b="1"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6156339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D8B30-1B71-45A1-8314-D59C86F581E1}" type="datetime1">
              <a:rPr lang="en-US" smtClean="0"/>
              <a:pPr/>
              <a:t>8/12/20</a:t>
            </a:fld>
            <a:endParaRPr lang="en-US" b="1" dirty="0"/>
          </a:p>
        </p:txBody>
      </p:sp>
      <p:sp>
        <p:nvSpPr>
          <p:cNvPr id="5" name="Footer Placeholder 4"/>
          <p:cNvSpPr>
            <a:spLocks noGrp="1"/>
          </p:cNvSpPr>
          <p:nvPr>
            <p:ph type="ftr" sz="quarter" idx="11"/>
          </p:nvPr>
        </p:nvSpPr>
        <p:spPr/>
        <p:txBody>
          <a:bodyPr/>
          <a:lstStyle/>
          <a:p>
            <a:r>
              <a:rPr lang="en-US"/>
              <a:t>Sample Footer Text</a:t>
            </a:r>
            <a:endParaRPr lang="en-US" b="1"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b="1"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1088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D8B30-1B71-45A1-8314-D59C86F581E1}" type="datetime1">
              <a:rPr lang="en-US" smtClean="0"/>
              <a:pPr/>
              <a:t>8/12/20</a:t>
            </a:fld>
            <a:endParaRPr lang="en-US" b="1" dirty="0"/>
          </a:p>
        </p:txBody>
      </p:sp>
      <p:sp>
        <p:nvSpPr>
          <p:cNvPr id="5" name="Footer Placeholder 4"/>
          <p:cNvSpPr>
            <a:spLocks noGrp="1"/>
          </p:cNvSpPr>
          <p:nvPr>
            <p:ph type="ftr" sz="quarter" idx="11"/>
          </p:nvPr>
        </p:nvSpPr>
        <p:spPr/>
        <p:txBody>
          <a:bodyPr/>
          <a:lstStyle/>
          <a:p>
            <a:r>
              <a:rPr lang="en-US"/>
              <a:t>Sample Footer Text</a:t>
            </a:r>
            <a:endParaRPr lang="en-US" b="1"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b="1"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5785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A7D41-E8B7-4A0B-B861-3EC4AE88917D}" type="datetime1">
              <a:rPr lang="en-US" smtClean="0"/>
              <a:t>8/12/20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95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34823-0B19-4B4E-A643-7A3B0A3D24D6}" type="datetime1">
              <a:rPr lang="en-US" smtClean="0"/>
              <a:t>8/12/20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75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D79EF-17C8-45D8-9866-DAF5723FC604}" type="datetime1">
              <a:rPr lang="en-US" smtClean="0"/>
              <a:t>8/12/20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75562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C2ADC-3680-4013-A757-E4663495DB98}" type="datetime1">
              <a:rPr lang="en-US" smtClean="0"/>
              <a:t>8/12/20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04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1BA94-5DCA-4F19-960F-0FB2BD5EE85A}" type="datetime1">
              <a:rPr lang="en-US" smtClean="0"/>
              <a:t>8/12/20</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26093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ED947-38D9-44AC-8B89-E79758333B77}" type="datetime1">
              <a:rPr lang="en-US" smtClean="0"/>
              <a:t>8/12/20</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89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1E23F-BD3C-4F23-B116-2B758120C8AC}" type="datetime1">
              <a:rPr lang="en-US" smtClean="0"/>
              <a:t>8/12/20</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88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CFAA9-6D59-4D98-869E-ACBDB83B2CA4}" type="datetime1">
              <a:rPr lang="en-US" smtClean="0"/>
              <a:t>8/12/20</a:t>
            </a:fld>
            <a:endParaRPr lang="en-US"/>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423683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10804-27E3-430A-BB42-B831260DE39A}" type="datetime1">
              <a:rPr lang="en-US" smtClean="0"/>
              <a:t>8/12/20</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53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8/12/20</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8296693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CD8B30-1B71-45A1-8314-D59C86F581E1}" type="datetime1">
              <a:rPr lang="en-US" smtClean="0"/>
              <a:pPr/>
              <a:t>8/12/20</a:t>
            </a:fld>
            <a:endParaRPr lang="en-US" b="1"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Sample Footer Text</a:t>
            </a:r>
            <a:endParaRPr lang="en-US" b="1"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37181430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y.clevelandclinic.org/health/diseases/8098-hiatal-hernia" TargetMode="External"/><Relationship Id="rId2" Type="http://schemas.openxmlformats.org/officeDocument/2006/relationships/hyperlink" Target="https://www.mayoclinic.org/diseases-conditions/hiatal-hernia/symptoms-causes/syc-20373379" TargetMode="External"/><Relationship Id="rId1" Type="http://schemas.openxmlformats.org/officeDocument/2006/relationships/slideLayout" Target="../slideLayouts/slideLayout2.xml"/><Relationship Id="rId5" Type="http://schemas.openxmlformats.org/officeDocument/2006/relationships/hyperlink" Target="https://www.webmd.com/digestive-disorders/hiatal-hernia#1" TargetMode="External"/><Relationship Id="rId4" Type="http://schemas.openxmlformats.org/officeDocument/2006/relationships/hyperlink" Target="https://medlineplus.gov/hiatalhernia.html#:~:text=A%20hiatal%20hernia%20is%20a,coming%20up%20into%20your%20esophag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3F2784-92E5-48AF-8AA7-DA101BE3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C48685-54C0-406B-BCC6-CD528772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39700" dir="3000000" sx="98000" sy="98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63F20-8B11-F34A-B321-AB03E451D223}"/>
              </a:ext>
            </a:extLst>
          </p:cNvPr>
          <p:cNvSpPr>
            <a:spLocks noGrp="1"/>
          </p:cNvSpPr>
          <p:nvPr>
            <p:ph type="ctrTitle"/>
          </p:nvPr>
        </p:nvSpPr>
        <p:spPr>
          <a:xfrm>
            <a:off x="2698861" y="1871131"/>
            <a:ext cx="6815669" cy="2349721"/>
          </a:xfrm>
        </p:spPr>
        <p:txBody>
          <a:bodyPr anchor="ctr">
            <a:normAutofit/>
          </a:bodyPr>
          <a:lstStyle/>
          <a:p>
            <a:r>
              <a:rPr lang="en-US" sz="4400" dirty="0">
                <a:solidFill>
                  <a:srgbClr val="212121"/>
                </a:solidFill>
              </a:rPr>
              <a:t>Hiatal Hernia</a:t>
            </a:r>
          </a:p>
        </p:txBody>
      </p:sp>
      <p:sp>
        <p:nvSpPr>
          <p:cNvPr id="3" name="Subtitle 2">
            <a:extLst>
              <a:ext uri="{FF2B5EF4-FFF2-40B4-BE49-F238E27FC236}">
                <a16:creationId xmlns:a16="http://schemas.microsoft.com/office/drawing/2014/main" id="{F6E103DC-FE31-734C-8772-8216E922DA24}"/>
              </a:ext>
            </a:extLst>
          </p:cNvPr>
          <p:cNvSpPr>
            <a:spLocks noGrp="1"/>
          </p:cNvSpPr>
          <p:nvPr>
            <p:ph type="subTitle" idx="1"/>
          </p:nvPr>
        </p:nvSpPr>
        <p:spPr>
          <a:xfrm>
            <a:off x="2698861" y="4463715"/>
            <a:ext cx="6815669" cy="514683"/>
          </a:xfrm>
        </p:spPr>
        <p:txBody>
          <a:bodyPr>
            <a:normAutofit/>
          </a:bodyPr>
          <a:lstStyle/>
          <a:p>
            <a:r>
              <a:rPr lang="en-US" dirty="0">
                <a:solidFill>
                  <a:srgbClr val="212121"/>
                </a:solidFill>
              </a:rPr>
              <a:t>By: </a:t>
            </a:r>
            <a:r>
              <a:rPr lang="en-US" dirty="0" err="1">
                <a:solidFill>
                  <a:srgbClr val="212121"/>
                </a:solidFill>
              </a:rPr>
              <a:t>Niaya</a:t>
            </a:r>
            <a:r>
              <a:rPr lang="en-US" dirty="0">
                <a:solidFill>
                  <a:srgbClr val="212121"/>
                </a:solidFill>
              </a:rPr>
              <a:t> Solomon</a:t>
            </a:r>
          </a:p>
        </p:txBody>
      </p:sp>
      <p:cxnSp>
        <p:nvCxnSpPr>
          <p:cNvPr id="12" name="Straight Connector 11">
            <a:extLst>
              <a:ext uri="{FF2B5EF4-FFF2-40B4-BE49-F238E27FC236}">
                <a16:creationId xmlns:a16="http://schemas.microsoft.com/office/drawing/2014/main" id="{DE9E818D-F990-490E-9599-A842EBC9B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0895" y="4280121"/>
            <a:ext cx="1371600"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09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E25F-3D31-9944-AEBA-C4235E02E91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9AC8396-377B-E649-9DC6-EA6D61892553}"/>
              </a:ext>
            </a:extLst>
          </p:cNvPr>
          <p:cNvSpPr>
            <a:spLocks noGrp="1"/>
          </p:cNvSpPr>
          <p:nvPr>
            <p:ph idx="1"/>
          </p:nvPr>
        </p:nvSpPr>
        <p:spPr/>
        <p:txBody>
          <a:bodyPr>
            <a:normAutofit fontScale="70000" lnSpcReduction="20000"/>
          </a:bodyPr>
          <a:lstStyle/>
          <a:p>
            <a:r>
              <a:rPr lang="en-US" dirty="0"/>
              <a:t>Food travels down the esophagus and then through a small opening (hiatus) in your diaphragm into your stomach</a:t>
            </a:r>
          </a:p>
          <a:p>
            <a:r>
              <a:rPr lang="en-US" dirty="0"/>
              <a:t>A hiatal hernia occurs when your stomach pushes up through the opening(hiatus) in your diaphragm and into your chest.</a:t>
            </a:r>
          </a:p>
          <a:p>
            <a:pPr marL="0" indent="0">
              <a:buNone/>
            </a:pPr>
            <a:r>
              <a:rPr lang="en-US" dirty="0"/>
              <a:t>There are two types of hiatal hernias:</a:t>
            </a:r>
          </a:p>
          <a:p>
            <a:r>
              <a:rPr lang="en-US" dirty="0"/>
              <a:t>A sliding hiatal hernia is the most common type. During a sliding hiatal hernia your stomach and the lower part of your esophagus slide up into your chest through the diaphragm. </a:t>
            </a:r>
          </a:p>
          <a:p>
            <a:r>
              <a:rPr lang="en-US" dirty="0"/>
              <a:t>A paraoesophageal hernia also known as a strangulated hernia is less common but more severe. A paraoesophageal hiatal hernia occurs when a portion of your stomach or small intestines squeezes through the hiatus into your chest cavity. When this happens, your stomach may become squeezed and lose its blood supply. </a:t>
            </a:r>
            <a:br>
              <a:rPr lang="en-US" dirty="0"/>
            </a:br>
            <a:endParaRPr lang="en-US" dirty="0"/>
          </a:p>
        </p:txBody>
      </p:sp>
    </p:spTree>
    <p:extLst>
      <p:ext uri="{BB962C8B-B14F-4D97-AF65-F5344CB8AC3E}">
        <p14:creationId xmlns:p14="http://schemas.microsoft.com/office/powerpoint/2010/main" val="316004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D2CB-C0CB-6845-B916-E083CF927F1D}"/>
              </a:ext>
            </a:extLst>
          </p:cNvPr>
          <p:cNvSpPr>
            <a:spLocks noGrp="1"/>
          </p:cNvSpPr>
          <p:nvPr>
            <p:ph type="title"/>
          </p:nvPr>
        </p:nvSpPr>
        <p:spPr/>
        <p:txBody>
          <a:bodyPr/>
          <a:lstStyle/>
          <a:p>
            <a:r>
              <a:rPr lang="en-US" dirty="0"/>
              <a:t>Symptoms and Causes</a:t>
            </a:r>
          </a:p>
        </p:txBody>
      </p:sp>
      <p:sp>
        <p:nvSpPr>
          <p:cNvPr id="3" name="Text Placeholder 2">
            <a:extLst>
              <a:ext uri="{FF2B5EF4-FFF2-40B4-BE49-F238E27FC236}">
                <a16:creationId xmlns:a16="http://schemas.microsoft.com/office/drawing/2014/main" id="{A0EED91D-E970-6845-BB26-8F2DBFC67FAF}"/>
              </a:ext>
            </a:extLst>
          </p:cNvPr>
          <p:cNvSpPr>
            <a:spLocks noGrp="1"/>
          </p:cNvSpPr>
          <p:nvPr>
            <p:ph type="body" idx="1"/>
          </p:nvPr>
        </p:nvSpPr>
        <p:spPr>
          <a:xfrm>
            <a:off x="1293025" y="2419847"/>
            <a:ext cx="4718304" cy="576262"/>
          </a:xfrm>
        </p:spPr>
        <p:txBody>
          <a:bodyPr/>
          <a:lstStyle/>
          <a:p>
            <a:r>
              <a:rPr lang="en-US" dirty="0"/>
              <a:t>Symptoms</a:t>
            </a:r>
          </a:p>
        </p:txBody>
      </p:sp>
      <p:sp>
        <p:nvSpPr>
          <p:cNvPr id="4" name="Content Placeholder 3">
            <a:extLst>
              <a:ext uri="{FF2B5EF4-FFF2-40B4-BE49-F238E27FC236}">
                <a16:creationId xmlns:a16="http://schemas.microsoft.com/office/drawing/2014/main" id="{6BAF0564-425D-BC47-9F1E-94E7A0CFC41E}"/>
              </a:ext>
            </a:extLst>
          </p:cNvPr>
          <p:cNvSpPr>
            <a:spLocks noGrp="1"/>
          </p:cNvSpPr>
          <p:nvPr>
            <p:ph sz="half" idx="2"/>
          </p:nvPr>
        </p:nvSpPr>
        <p:spPr>
          <a:xfrm>
            <a:off x="1293025" y="2946664"/>
            <a:ext cx="4718304" cy="3145346"/>
          </a:xfrm>
        </p:spPr>
        <p:txBody>
          <a:bodyPr>
            <a:normAutofit fontScale="25000" lnSpcReduction="20000"/>
          </a:bodyPr>
          <a:lstStyle/>
          <a:p>
            <a:r>
              <a:rPr lang="en-US" sz="3200" dirty="0"/>
              <a:t>Some people with smaller hiatal hernias exhibit no symptoms of discomfort. While others may have symptoms that resemble gastroesophageal reflex disease (GERD). Which is when digestive juices move from the stomach back into the esophagus. Some symptoms people with a larger hiatal hernia may experience include:</a:t>
            </a:r>
          </a:p>
          <a:p>
            <a:pPr fontAlgn="base"/>
            <a:r>
              <a:rPr lang="en-US" sz="3200" dirty="0"/>
              <a:t>Heartburn</a:t>
            </a:r>
          </a:p>
          <a:p>
            <a:pPr fontAlgn="base"/>
            <a:r>
              <a:rPr lang="en-US" sz="3200" dirty="0"/>
              <a:t>Regurgitation of food or liquids into the mouth</a:t>
            </a:r>
          </a:p>
          <a:p>
            <a:pPr fontAlgn="base"/>
            <a:r>
              <a:rPr lang="en-US" sz="3200" dirty="0"/>
              <a:t>Acid reflux</a:t>
            </a:r>
          </a:p>
          <a:p>
            <a:pPr fontAlgn="base"/>
            <a:r>
              <a:rPr lang="en-US" sz="3200" dirty="0"/>
              <a:t>Difficulty swallowing</a:t>
            </a:r>
          </a:p>
          <a:p>
            <a:pPr fontAlgn="base"/>
            <a:r>
              <a:rPr lang="en-US" sz="3200" dirty="0"/>
              <a:t>Chest or abdominal pain</a:t>
            </a:r>
          </a:p>
          <a:p>
            <a:pPr fontAlgn="base"/>
            <a:r>
              <a:rPr lang="en-US" sz="3200" dirty="0"/>
              <a:t>Shortness of breath</a:t>
            </a:r>
          </a:p>
          <a:p>
            <a:pPr fontAlgn="base"/>
            <a:r>
              <a:rPr lang="en-US" sz="3200" dirty="0"/>
              <a:t>Getting full quickly</a:t>
            </a:r>
          </a:p>
          <a:p>
            <a:pPr fontAlgn="base"/>
            <a:r>
              <a:rPr lang="en-US" sz="3200" dirty="0"/>
              <a:t>Bitter or sour taste in the back of the throat</a:t>
            </a:r>
          </a:p>
          <a:p>
            <a:pPr marL="0" indent="0">
              <a:buNone/>
            </a:pPr>
            <a:r>
              <a:rPr lang="en-US" sz="3200" dirty="0"/>
              <a:t>Seek medical attention immediately if you exhibit the following symptoms:</a:t>
            </a:r>
          </a:p>
          <a:p>
            <a:pPr fontAlgn="base"/>
            <a:r>
              <a:rPr lang="en-US" sz="3200" dirty="0"/>
              <a:t>Severe pain in your chest or belly</a:t>
            </a:r>
          </a:p>
          <a:p>
            <a:pPr fontAlgn="base"/>
            <a:r>
              <a:rPr lang="en-US" sz="3200" dirty="0"/>
              <a:t>Upset stomach</a:t>
            </a:r>
          </a:p>
          <a:p>
            <a:pPr fontAlgn="base"/>
            <a:r>
              <a:rPr lang="en-US" sz="3200" dirty="0"/>
              <a:t>Vomiting</a:t>
            </a:r>
          </a:p>
          <a:p>
            <a:pPr fontAlgn="base"/>
            <a:r>
              <a:rPr lang="en-US" sz="3200" dirty="0"/>
              <a:t>Can’t poop or pass gas</a:t>
            </a:r>
          </a:p>
        </p:txBody>
      </p:sp>
      <p:sp>
        <p:nvSpPr>
          <p:cNvPr id="5" name="Text Placeholder 4">
            <a:extLst>
              <a:ext uri="{FF2B5EF4-FFF2-40B4-BE49-F238E27FC236}">
                <a16:creationId xmlns:a16="http://schemas.microsoft.com/office/drawing/2014/main" id="{76B68107-9EBC-E845-8EC9-0F1D64F4E08E}"/>
              </a:ext>
            </a:extLst>
          </p:cNvPr>
          <p:cNvSpPr>
            <a:spLocks noGrp="1"/>
          </p:cNvSpPr>
          <p:nvPr>
            <p:ph type="body" sz="quarter" idx="3"/>
          </p:nvPr>
        </p:nvSpPr>
        <p:spPr>
          <a:xfrm>
            <a:off x="6096000" y="2419847"/>
            <a:ext cx="4718304" cy="576262"/>
          </a:xfrm>
        </p:spPr>
        <p:txBody>
          <a:bodyPr/>
          <a:lstStyle/>
          <a:p>
            <a:r>
              <a:rPr lang="en-US" dirty="0"/>
              <a:t>Causes</a:t>
            </a:r>
          </a:p>
        </p:txBody>
      </p:sp>
      <p:sp>
        <p:nvSpPr>
          <p:cNvPr id="6" name="Content Placeholder 5">
            <a:extLst>
              <a:ext uri="{FF2B5EF4-FFF2-40B4-BE49-F238E27FC236}">
                <a16:creationId xmlns:a16="http://schemas.microsoft.com/office/drawing/2014/main" id="{1249DB45-BC87-7645-ADDF-B1199F93C0B0}"/>
              </a:ext>
            </a:extLst>
          </p:cNvPr>
          <p:cNvSpPr>
            <a:spLocks noGrp="1"/>
          </p:cNvSpPr>
          <p:nvPr>
            <p:ph sz="quarter" idx="4"/>
          </p:nvPr>
        </p:nvSpPr>
        <p:spPr>
          <a:xfrm>
            <a:off x="6096000" y="2996109"/>
            <a:ext cx="4718304" cy="3453459"/>
          </a:xfrm>
        </p:spPr>
        <p:txBody>
          <a:bodyPr>
            <a:normAutofit fontScale="25000" lnSpcReduction="20000"/>
          </a:bodyPr>
          <a:lstStyle/>
          <a:p>
            <a:pPr marL="0" indent="0">
              <a:buNone/>
            </a:pPr>
            <a:r>
              <a:rPr lang="en-US" sz="4000" dirty="0"/>
              <a:t>While doctors do not know the exact cause of a hiatal hernia some possible causes may include:</a:t>
            </a:r>
          </a:p>
          <a:p>
            <a:pPr fontAlgn="base"/>
            <a:r>
              <a:rPr lang="en-US" sz="4000" dirty="0"/>
              <a:t>Being born with a larger hiatal opening than usual</a:t>
            </a:r>
          </a:p>
          <a:p>
            <a:pPr fontAlgn="base"/>
            <a:r>
              <a:rPr lang="en-US" sz="4000" dirty="0"/>
              <a:t>Injury to the abdominal area (surgery)</a:t>
            </a:r>
          </a:p>
          <a:p>
            <a:pPr fontAlgn="base"/>
            <a:r>
              <a:rPr lang="en-US" sz="4000" dirty="0"/>
              <a:t>Changes in your diaphragm as you age</a:t>
            </a:r>
          </a:p>
          <a:p>
            <a:pPr fontAlgn="base"/>
            <a:r>
              <a:rPr lang="en-US" sz="4000" dirty="0"/>
              <a:t>Weakness in the surrounding muscles</a:t>
            </a:r>
          </a:p>
          <a:p>
            <a:r>
              <a:rPr lang="en-US" sz="4000" dirty="0"/>
              <a:t>Increase in pressure in the abdominal cavity</a:t>
            </a:r>
          </a:p>
          <a:p>
            <a:pPr marL="0" indent="0">
              <a:buNone/>
            </a:pPr>
            <a:r>
              <a:rPr lang="en-US" sz="4000" dirty="0"/>
              <a:t>An increase in pressure in the abdomen causes a part of the stomach to push through the chest cavity into the diaphragm. An increase in pressure can be caused by:</a:t>
            </a:r>
          </a:p>
          <a:p>
            <a:pPr fontAlgn="base"/>
            <a:r>
              <a:rPr lang="en-US" sz="4000" dirty="0"/>
              <a:t>Coughing</a:t>
            </a:r>
          </a:p>
          <a:p>
            <a:pPr fontAlgn="base"/>
            <a:r>
              <a:rPr lang="en-US" sz="4000" dirty="0"/>
              <a:t>Vomiting</a:t>
            </a:r>
          </a:p>
          <a:p>
            <a:pPr fontAlgn="base"/>
            <a:r>
              <a:rPr lang="en-US" sz="4000" dirty="0"/>
              <a:t>Straining during a bowel movement</a:t>
            </a:r>
          </a:p>
          <a:p>
            <a:pPr fontAlgn="base"/>
            <a:r>
              <a:rPr lang="en-US" sz="4000" dirty="0"/>
              <a:t>Heavy lifting</a:t>
            </a:r>
          </a:p>
          <a:p>
            <a:pPr fontAlgn="base"/>
            <a:r>
              <a:rPr lang="en-US" sz="4000" dirty="0"/>
              <a:t>Physical strain</a:t>
            </a:r>
          </a:p>
          <a:p>
            <a:pPr fontAlgn="base"/>
            <a:r>
              <a:rPr lang="en-US" sz="4000" dirty="0"/>
              <a:t>Pregnancy </a:t>
            </a:r>
          </a:p>
          <a:p>
            <a:pPr fontAlgn="base"/>
            <a:r>
              <a:rPr lang="en-US" sz="4000" dirty="0"/>
              <a:t>Obesity</a:t>
            </a:r>
          </a:p>
          <a:p>
            <a:br>
              <a:rPr lang="en-US" dirty="0"/>
            </a:br>
            <a:endParaRPr lang="en-US" dirty="0"/>
          </a:p>
        </p:txBody>
      </p:sp>
    </p:spTree>
    <p:extLst>
      <p:ext uri="{BB962C8B-B14F-4D97-AF65-F5344CB8AC3E}">
        <p14:creationId xmlns:p14="http://schemas.microsoft.com/office/powerpoint/2010/main" val="241611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0685-C50C-E54E-B398-7411E54AF715}"/>
              </a:ext>
            </a:extLst>
          </p:cNvPr>
          <p:cNvSpPr>
            <a:spLocks noGrp="1"/>
          </p:cNvSpPr>
          <p:nvPr>
            <p:ph type="title"/>
          </p:nvPr>
        </p:nvSpPr>
        <p:spPr/>
        <p:txBody>
          <a:bodyPr/>
          <a:lstStyle/>
          <a:p>
            <a:r>
              <a:rPr lang="en-US" dirty="0"/>
              <a:t>Risk factors and Diagnosis</a:t>
            </a:r>
          </a:p>
        </p:txBody>
      </p:sp>
      <p:sp>
        <p:nvSpPr>
          <p:cNvPr id="3" name="Text Placeholder 2">
            <a:extLst>
              <a:ext uri="{FF2B5EF4-FFF2-40B4-BE49-F238E27FC236}">
                <a16:creationId xmlns:a16="http://schemas.microsoft.com/office/drawing/2014/main" id="{75F772B6-512B-9245-BC61-9D8672592A6B}"/>
              </a:ext>
            </a:extLst>
          </p:cNvPr>
          <p:cNvSpPr>
            <a:spLocks noGrp="1"/>
          </p:cNvSpPr>
          <p:nvPr>
            <p:ph type="body" idx="1"/>
          </p:nvPr>
        </p:nvSpPr>
        <p:spPr>
          <a:xfrm>
            <a:off x="1295400" y="2476499"/>
            <a:ext cx="4718304" cy="576262"/>
          </a:xfrm>
        </p:spPr>
        <p:txBody>
          <a:bodyPr/>
          <a:lstStyle/>
          <a:p>
            <a:r>
              <a:rPr lang="en-US" dirty="0"/>
              <a:t>Risk factors</a:t>
            </a:r>
          </a:p>
        </p:txBody>
      </p:sp>
      <p:sp>
        <p:nvSpPr>
          <p:cNvPr id="4" name="Content Placeholder 3">
            <a:extLst>
              <a:ext uri="{FF2B5EF4-FFF2-40B4-BE49-F238E27FC236}">
                <a16:creationId xmlns:a16="http://schemas.microsoft.com/office/drawing/2014/main" id="{4F95F0A6-D334-F349-8CD4-2920780EEE57}"/>
              </a:ext>
            </a:extLst>
          </p:cNvPr>
          <p:cNvSpPr>
            <a:spLocks noGrp="1"/>
          </p:cNvSpPr>
          <p:nvPr>
            <p:ph sz="half" idx="2"/>
          </p:nvPr>
        </p:nvSpPr>
        <p:spPr>
          <a:xfrm>
            <a:off x="1295400" y="3077334"/>
            <a:ext cx="4718304" cy="2632605"/>
          </a:xfrm>
        </p:spPr>
        <p:txBody>
          <a:bodyPr>
            <a:normAutofit fontScale="62500" lnSpcReduction="20000"/>
          </a:bodyPr>
          <a:lstStyle/>
          <a:p>
            <a:pPr marL="0" indent="0">
              <a:buNone/>
            </a:pPr>
            <a:r>
              <a:rPr lang="en-US" sz="4300" dirty="0"/>
              <a:t>Hiatal hernias happen more often</a:t>
            </a:r>
            <a:r>
              <a:rPr lang="en-US" sz="1400" dirty="0"/>
              <a:t>:</a:t>
            </a:r>
          </a:p>
          <a:p>
            <a:r>
              <a:rPr lang="en-US" sz="4300" dirty="0"/>
              <a:t>In women</a:t>
            </a:r>
          </a:p>
          <a:p>
            <a:r>
              <a:rPr lang="en-US" sz="4300" dirty="0"/>
              <a:t>In people who are obese</a:t>
            </a:r>
          </a:p>
          <a:p>
            <a:r>
              <a:rPr lang="en-US" sz="4300" dirty="0"/>
              <a:t>In  smokers </a:t>
            </a:r>
          </a:p>
          <a:p>
            <a:r>
              <a:rPr lang="en-US" sz="4300" dirty="0"/>
              <a:t>In  people older than 50</a:t>
            </a:r>
          </a:p>
        </p:txBody>
      </p:sp>
      <p:sp>
        <p:nvSpPr>
          <p:cNvPr id="5" name="Text Placeholder 4">
            <a:extLst>
              <a:ext uri="{FF2B5EF4-FFF2-40B4-BE49-F238E27FC236}">
                <a16:creationId xmlns:a16="http://schemas.microsoft.com/office/drawing/2014/main" id="{0B001BDD-8AD4-BA47-989E-AD8E57C296B0}"/>
              </a:ext>
            </a:extLst>
          </p:cNvPr>
          <p:cNvSpPr>
            <a:spLocks noGrp="1"/>
          </p:cNvSpPr>
          <p:nvPr>
            <p:ph type="body" sz="quarter" idx="3"/>
          </p:nvPr>
        </p:nvSpPr>
        <p:spPr>
          <a:xfrm>
            <a:off x="6178294" y="2476499"/>
            <a:ext cx="4718304" cy="576262"/>
          </a:xfrm>
        </p:spPr>
        <p:txBody>
          <a:bodyPr/>
          <a:lstStyle/>
          <a:p>
            <a:r>
              <a:rPr lang="en-US" dirty="0"/>
              <a:t>Diagnosis </a:t>
            </a:r>
          </a:p>
        </p:txBody>
      </p:sp>
      <p:sp>
        <p:nvSpPr>
          <p:cNvPr id="6" name="Content Placeholder 5">
            <a:extLst>
              <a:ext uri="{FF2B5EF4-FFF2-40B4-BE49-F238E27FC236}">
                <a16:creationId xmlns:a16="http://schemas.microsoft.com/office/drawing/2014/main" id="{F8A7043B-F024-4049-8E2E-76EF28026B80}"/>
              </a:ext>
            </a:extLst>
          </p:cNvPr>
          <p:cNvSpPr>
            <a:spLocks noGrp="1"/>
          </p:cNvSpPr>
          <p:nvPr>
            <p:ph sz="quarter" idx="4"/>
          </p:nvPr>
        </p:nvSpPr>
        <p:spPr>
          <a:xfrm>
            <a:off x="6178294" y="3040758"/>
            <a:ext cx="4718304" cy="3120962"/>
          </a:xfrm>
        </p:spPr>
        <p:txBody>
          <a:bodyPr>
            <a:noAutofit/>
          </a:bodyPr>
          <a:lstStyle/>
          <a:p>
            <a:pPr marL="0" indent="0">
              <a:buNone/>
            </a:pPr>
            <a:r>
              <a:rPr lang="en-US" sz="1100" dirty="0"/>
              <a:t>Most hiatal hernias are discovered while doing a test or procedure to determine the cause of heart burn, upper abdominal pain and chest pain. However, there are also several tests that can be done the help diagnose a hiatal hernia. Some test include:</a:t>
            </a:r>
          </a:p>
          <a:p>
            <a:pPr fontAlgn="base"/>
            <a:r>
              <a:rPr lang="en-US" sz="1100" b="1" dirty="0"/>
              <a:t>Upper endoscopy</a:t>
            </a:r>
            <a:r>
              <a:rPr lang="en-US" sz="1100" dirty="0"/>
              <a:t> is when your doctor will insert an endoscope (a thin tube with a light and camera) down your throat to examine the inner lining of the upper digestive tract and check for inflammation.</a:t>
            </a:r>
          </a:p>
          <a:p>
            <a:pPr fontAlgn="base"/>
            <a:r>
              <a:rPr lang="en-US" sz="1100" b="1" dirty="0"/>
              <a:t>Esophageal manometry </a:t>
            </a:r>
            <a:r>
              <a:rPr lang="en-US" sz="1100" dirty="0"/>
              <a:t>measures the strength and muscle coordination of your esophagus when you swallow. This shows whether your esophagus can move food to the stomach properly.</a:t>
            </a:r>
          </a:p>
          <a:p>
            <a:pPr fontAlgn="base"/>
            <a:r>
              <a:rPr lang="en-US" sz="1100" b="1" dirty="0"/>
              <a:t>pH test </a:t>
            </a:r>
            <a:r>
              <a:rPr lang="en-US" sz="1100" dirty="0"/>
              <a:t>measures the acid levels in the esophagus. </a:t>
            </a:r>
          </a:p>
          <a:p>
            <a:pPr fontAlgn="base"/>
            <a:r>
              <a:rPr lang="en-US" sz="1100" b="1" dirty="0"/>
              <a:t>Gastric emptying studies </a:t>
            </a:r>
            <a:r>
              <a:rPr lang="en-US" sz="1100" dirty="0"/>
              <a:t>shows how long it takes for food to move through the stomach</a:t>
            </a:r>
          </a:p>
          <a:p>
            <a:pPr fontAlgn="base"/>
            <a:r>
              <a:rPr lang="en-US" sz="1100" b="1" dirty="0"/>
              <a:t>Barium swallow</a:t>
            </a:r>
            <a:r>
              <a:rPr lang="en-US" sz="1100" dirty="0"/>
              <a:t> is when you are instructed to drink a liquid which will highlight your esophagus and stomach area during an x-ray. This allows the doctor to be able to see the stomach and esophagus better.</a:t>
            </a:r>
          </a:p>
        </p:txBody>
      </p:sp>
    </p:spTree>
    <p:extLst>
      <p:ext uri="{BB962C8B-B14F-4D97-AF65-F5344CB8AC3E}">
        <p14:creationId xmlns:p14="http://schemas.microsoft.com/office/powerpoint/2010/main" val="368470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31D3A-A4F4-A840-A820-A3E248D1808F}"/>
              </a:ext>
            </a:extLst>
          </p:cNvPr>
          <p:cNvSpPr>
            <a:spLocks noGrp="1"/>
          </p:cNvSpPr>
          <p:nvPr>
            <p:ph type="title"/>
          </p:nvPr>
        </p:nvSpPr>
        <p:spPr/>
        <p:txBody>
          <a:bodyPr/>
          <a:lstStyle/>
          <a:p>
            <a:r>
              <a:rPr lang="en-US" dirty="0"/>
              <a:t>Treatment</a:t>
            </a:r>
          </a:p>
        </p:txBody>
      </p:sp>
      <p:sp>
        <p:nvSpPr>
          <p:cNvPr id="3" name="Text Placeholder 2">
            <a:extLst>
              <a:ext uri="{FF2B5EF4-FFF2-40B4-BE49-F238E27FC236}">
                <a16:creationId xmlns:a16="http://schemas.microsoft.com/office/drawing/2014/main" id="{CD7376FC-3700-FD48-94FB-6873DE06AFEE}"/>
              </a:ext>
            </a:extLst>
          </p:cNvPr>
          <p:cNvSpPr>
            <a:spLocks noGrp="1"/>
          </p:cNvSpPr>
          <p:nvPr>
            <p:ph type="body" idx="1"/>
          </p:nvPr>
        </p:nvSpPr>
        <p:spPr>
          <a:xfrm>
            <a:off x="1293025" y="2328217"/>
            <a:ext cx="4718304" cy="576262"/>
          </a:xfrm>
        </p:spPr>
        <p:txBody>
          <a:bodyPr/>
          <a:lstStyle/>
          <a:p>
            <a:r>
              <a:rPr lang="en-US" dirty="0"/>
              <a:t>Non-invasive</a:t>
            </a:r>
          </a:p>
        </p:txBody>
      </p:sp>
      <p:sp>
        <p:nvSpPr>
          <p:cNvPr id="4" name="Content Placeholder 3">
            <a:extLst>
              <a:ext uri="{FF2B5EF4-FFF2-40B4-BE49-F238E27FC236}">
                <a16:creationId xmlns:a16="http://schemas.microsoft.com/office/drawing/2014/main" id="{897FFB64-03C2-7248-B1D3-DE6B3319D167}"/>
              </a:ext>
            </a:extLst>
          </p:cNvPr>
          <p:cNvSpPr>
            <a:spLocks noGrp="1"/>
          </p:cNvSpPr>
          <p:nvPr>
            <p:ph sz="half" idx="2"/>
          </p:nvPr>
        </p:nvSpPr>
        <p:spPr>
          <a:xfrm>
            <a:off x="1293026" y="2909987"/>
            <a:ext cx="3510468" cy="2632605"/>
          </a:xfrm>
        </p:spPr>
        <p:txBody>
          <a:bodyPr>
            <a:normAutofit fontScale="25000" lnSpcReduction="20000"/>
          </a:bodyPr>
          <a:lstStyle/>
          <a:p>
            <a:pPr marL="0" indent="0">
              <a:buNone/>
            </a:pPr>
            <a:r>
              <a:rPr lang="en-US" sz="5600" dirty="0"/>
              <a:t>Many individuals have such small hiatal hernias that they do not even show symptoms. In this case, they would not need any treatment. However, with a large hiatal hernia an individual may experience frequent acid reflux. In this case, the doctor may suggest medications to treat the symptom. The following medication includes:</a:t>
            </a:r>
          </a:p>
          <a:p>
            <a:pPr fontAlgn="base"/>
            <a:r>
              <a:rPr lang="en-US" sz="5600" b="1" dirty="0"/>
              <a:t>Antacids </a:t>
            </a:r>
            <a:r>
              <a:rPr lang="en-US" sz="5600" dirty="0"/>
              <a:t>are known to weaken or neutralize your stomach and may provide quick relief.</a:t>
            </a:r>
          </a:p>
          <a:p>
            <a:pPr fontAlgn="base"/>
            <a:r>
              <a:rPr lang="en-US" sz="5600" b="1" dirty="0"/>
              <a:t>Proton pump inhibitors or H-2 receptor blockers </a:t>
            </a:r>
            <a:r>
              <a:rPr lang="en-US" sz="5600" dirty="0"/>
              <a:t>are known to decrease acid release in the stomach</a:t>
            </a:r>
          </a:p>
          <a:p>
            <a:endParaRPr lang="en-US" dirty="0"/>
          </a:p>
        </p:txBody>
      </p:sp>
      <p:sp>
        <p:nvSpPr>
          <p:cNvPr id="5" name="Text Placeholder 4">
            <a:extLst>
              <a:ext uri="{FF2B5EF4-FFF2-40B4-BE49-F238E27FC236}">
                <a16:creationId xmlns:a16="http://schemas.microsoft.com/office/drawing/2014/main" id="{FF2CFFB0-E705-E840-9794-70F9553C228E}"/>
              </a:ext>
            </a:extLst>
          </p:cNvPr>
          <p:cNvSpPr>
            <a:spLocks noGrp="1"/>
          </p:cNvSpPr>
          <p:nvPr>
            <p:ph type="body" sz="quarter" idx="3"/>
          </p:nvPr>
        </p:nvSpPr>
        <p:spPr>
          <a:xfrm>
            <a:off x="5182397" y="2328217"/>
            <a:ext cx="4718304" cy="576262"/>
          </a:xfrm>
        </p:spPr>
        <p:txBody>
          <a:bodyPr/>
          <a:lstStyle/>
          <a:p>
            <a:r>
              <a:rPr lang="en-US" dirty="0"/>
              <a:t>Invasive </a:t>
            </a:r>
          </a:p>
        </p:txBody>
      </p:sp>
      <p:sp>
        <p:nvSpPr>
          <p:cNvPr id="6" name="Content Placeholder 5">
            <a:extLst>
              <a:ext uri="{FF2B5EF4-FFF2-40B4-BE49-F238E27FC236}">
                <a16:creationId xmlns:a16="http://schemas.microsoft.com/office/drawing/2014/main" id="{81D7A0F6-931C-B240-8DEF-04055803DBA7}"/>
              </a:ext>
            </a:extLst>
          </p:cNvPr>
          <p:cNvSpPr>
            <a:spLocks noGrp="1"/>
          </p:cNvSpPr>
          <p:nvPr>
            <p:ph sz="quarter" idx="4"/>
          </p:nvPr>
        </p:nvSpPr>
        <p:spPr>
          <a:xfrm>
            <a:off x="5184770" y="2847808"/>
            <a:ext cx="6343615" cy="3072194"/>
          </a:xfrm>
        </p:spPr>
        <p:txBody>
          <a:bodyPr>
            <a:normAutofit fontScale="25000" lnSpcReduction="20000"/>
          </a:bodyPr>
          <a:lstStyle/>
          <a:p>
            <a:pPr marL="0" indent="0">
              <a:buNone/>
            </a:pPr>
            <a:r>
              <a:rPr lang="en-US" sz="4300" dirty="0"/>
              <a:t>If the patient is </a:t>
            </a:r>
            <a:r>
              <a:rPr lang="en-US" sz="4800" dirty="0"/>
              <a:t>experiencing extreme heartburn and acid reflux which isn’t going away with the use of medicine The following are surgeries used to repair a hiatal hernia:</a:t>
            </a:r>
          </a:p>
          <a:p>
            <a:pPr marL="0" indent="0">
              <a:buNone/>
            </a:pPr>
            <a:r>
              <a:rPr lang="en-US" sz="4800" b="1" dirty="0"/>
              <a:t>Open repair</a:t>
            </a:r>
          </a:p>
          <a:p>
            <a:r>
              <a:rPr lang="en-US" sz="4800" dirty="0"/>
              <a:t>Invasive procedure where the surgeon makes one large surgical incision in the abdomen.  The surgeon will pull the stomach back in place and manually wrap it around the lower portion of the esophagus to create a tighter sphincter. The doctor may need to insert a tube into your stomach to keep it in place. If so, the tube will need to be removed in 2 to 4 weeks.</a:t>
            </a:r>
          </a:p>
          <a:p>
            <a:pPr marL="0" indent="0">
              <a:buNone/>
            </a:pPr>
            <a:r>
              <a:rPr lang="en-US" sz="4800" b="1" dirty="0"/>
              <a:t>Laparoscopic repair</a:t>
            </a:r>
          </a:p>
          <a:p>
            <a:r>
              <a:rPr lang="en-US" sz="4800" dirty="0"/>
              <a:t>Laparoscopic repair has a quicker recovery and less risky for infection. The surgeon surgeon will make 3 to 5 tiny incisions in the abdomen and use instruments guided by the laparoscope to transmits images of the internal organs to a monitor, where the doctor will pull the stomach back into the abdominal cavity where it belongs. Then, upper part of the stomach is wrapped around the lower portion of the esophagus, which creates a tighter sphincter to keep reflux from occurring.</a:t>
            </a:r>
          </a:p>
          <a:p>
            <a:pPr marL="0" indent="0">
              <a:buNone/>
            </a:pPr>
            <a:r>
              <a:rPr lang="en-US" sz="4800" b="1" dirty="0"/>
              <a:t>Endoluminal fundoplication</a:t>
            </a:r>
          </a:p>
          <a:p>
            <a:r>
              <a:rPr lang="en-US" sz="4800" dirty="0"/>
              <a:t>Endoluminal fundoplication is a newer procedure, and it’s the least invasive option requiring no incision. The surgeon will insert an endoscope, which has a lighted camera, through your mouth and down into the esophagus. Then, small clips are placed at the point where the stomach meets the esophagus. These clips can help prevent stomach acid and food from backing up into the esophagus.</a:t>
            </a:r>
          </a:p>
          <a:p>
            <a:pPr marL="0" indent="0">
              <a:buNone/>
            </a:pPr>
            <a:br>
              <a:rPr lang="en-US" dirty="0"/>
            </a:br>
            <a:endParaRPr lang="en-US" dirty="0"/>
          </a:p>
        </p:txBody>
      </p:sp>
    </p:spTree>
    <p:extLst>
      <p:ext uri="{BB962C8B-B14F-4D97-AF65-F5344CB8AC3E}">
        <p14:creationId xmlns:p14="http://schemas.microsoft.com/office/powerpoint/2010/main" val="256216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7C31-21E1-D543-8313-DC7C9CFD440B}"/>
              </a:ext>
            </a:extLst>
          </p:cNvPr>
          <p:cNvSpPr>
            <a:spLocks noGrp="1"/>
          </p:cNvSpPr>
          <p:nvPr>
            <p:ph type="title"/>
          </p:nvPr>
        </p:nvSpPr>
        <p:spPr/>
        <p:txBody>
          <a:bodyPr/>
          <a:lstStyle/>
          <a:p>
            <a:r>
              <a:rPr lang="en-US" dirty="0"/>
              <a:t>Life-style changes</a:t>
            </a:r>
          </a:p>
        </p:txBody>
      </p:sp>
      <p:sp>
        <p:nvSpPr>
          <p:cNvPr id="3" name="Content Placeholder 2">
            <a:extLst>
              <a:ext uri="{FF2B5EF4-FFF2-40B4-BE49-F238E27FC236}">
                <a16:creationId xmlns:a16="http://schemas.microsoft.com/office/drawing/2014/main" id="{FB5C1927-59A5-5D42-8B84-06A36ADE422E}"/>
              </a:ext>
            </a:extLst>
          </p:cNvPr>
          <p:cNvSpPr>
            <a:spLocks noGrp="1"/>
          </p:cNvSpPr>
          <p:nvPr>
            <p:ph idx="1"/>
          </p:nvPr>
        </p:nvSpPr>
        <p:spPr/>
        <p:txBody>
          <a:bodyPr>
            <a:normAutofit fontScale="85000" lnSpcReduction="20000"/>
          </a:bodyPr>
          <a:lstStyle/>
          <a:p>
            <a:pPr marL="0" indent="0">
              <a:buNone/>
            </a:pPr>
            <a:r>
              <a:rPr lang="en-US" dirty="0"/>
              <a:t>People can make lifestyle changes to help relieve or decrease the symptoms of a hiatal hernia. These lifestyle changes include:</a:t>
            </a:r>
          </a:p>
          <a:p>
            <a:pPr fontAlgn="base"/>
            <a:r>
              <a:rPr lang="en-US" dirty="0"/>
              <a:t>Consume several small meals rather than a few large ones</a:t>
            </a:r>
          </a:p>
          <a:p>
            <a:pPr fontAlgn="base"/>
            <a:r>
              <a:rPr lang="en-US" dirty="0"/>
              <a:t>Avoid foods that trigger heartburn (fatty or fried foods, tomato sauce, alcohol, chocolate, mint, garlic, onion, and caffeine)</a:t>
            </a:r>
          </a:p>
          <a:p>
            <a:pPr fontAlgn="base"/>
            <a:r>
              <a:rPr lang="en-US" dirty="0"/>
              <a:t>Avoid eating late at night or going to sleep right after eating (wait 2-4 hours after eating before going to sleep)</a:t>
            </a:r>
          </a:p>
          <a:p>
            <a:pPr fontAlgn="base"/>
            <a:r>
              <a:rPr lang="en-US" dirty="0"/>
              <a:t>Maintain a healthy weight</a:t>
            </a:r>
          </a:p>
          <a:p>
            <a:pPr fontAlgn="base"/>
            <a:r>
              <a:rPr lang="en-US" dirty="0"/>
              <a:t>Stop smoking</a:t>
            </a:r>
          </a:p>
          <a:p>
            <a:endParaRPr lang="en-US" dirty="0"/>
          </a:p>
        </p:txBody>
      </p:sp>
    </p:spTree>
    <p:extLst>
      <p:ext uri="{BB962C8B-B14F-4D97-AF65-F5344CB8AC3E}">
        <p14:creationId xmlns:p14="http://schemas.microsoft.com/office/powerpoint/2010/main" val="420653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81F9-9F2B-0C46-92C4-48BEB7A6F0DF}"/>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1CE89BCC-073B-FD4D-8DEC-B3007172C232}"/>
              </a:ext>
            </a:extLst>
          </p:cNvPr>
          <p:cNvSpPr>
            <a:spLocks noGrp="1"/>
          </p:cNvSpPr>
          <p:nvPr>
            <p:ph idx="1"/>
          </p:nvPr>
        </p:nvSpPr>
        <p:spPr/>
        <p:txBody>
          <a:bodyPr>
            <a:normAutofit fontScale="92500" lnSpcReduction="10000"/>
          </a:bodyPr>
          <a:lstStyle/>
          <a:p>
            <a:r>
              <a:rPr lang="en-US" u="sng" dirty="0">
                <a:hlinkClick r:id="rId2"/>
              </a:rPr>
              <a:t>https://www.mayoclinic.org/diseases-conditions/hiatal-hernia/symptoms-causes/syc-20373379</a:t>
            </a:r>
            <a:endParaRPr lang="en-US" dirty="0"/>
          </a:p>
          <a:p>
            <a:r>
              <a:rPr lang="en-US" u="sng" dirty="0">
                <a:hlinkClick r:id="rId3"/>
              </a:rPr>
              <a:t>https://my.clevelandclinic.org/health/diseases/8098-hiatal-hernia</a:t>
            </a:r>
            <a:endParaRPr lang="en-US" dirty="0"/>
          </a:p>
          <a:p>
            <a:r>
              <a:rPr lang="en-US" u="sng" dirty="0">
                <a:hlinkClick r:id="rId4"/>
              </a:rPr>
              <a:t>https://medlineplus.gov/hiatalhernia.html#:~:text=A%20hiatal%20hernia%20is%20a,coming%20up%20into%20your%20esophagus.</a:t>
            </a:r>
            <a:endParaRPr lang="en-US" dirty="0"/>
          </a:p>
          <a:p>
            <a:r>
              <a:rPr lang="en-US" u="sng" dirty="0">
                <a:hlinkClick r:id="rId5"/>
              </a:rPr>
              <a:t>https://www.webmd.com/digestive-disorders/hiatal-hernia#1</a:t>
            </a:r>
            <a:endParaRPr lang="en-US" dirty="0"/>
          </a:p>
          <a:p>
            <a:pPr marL="0" indent="0">
              <a:buNone/>
            </a:pPr>
            <a:br>
              <a:rPr lang="en-US" dirty="0"/>
            </a:br>
            <a:endParaRPr lang="en-US" dirty="0"/>
          </a:p>
        </p:txBody>
      </p:sp>
    </p:spTree>
    <p:extLst>
      <p:ext uri="{BB962C8B-B14F-4D97-AF65-F5344CB8AC3E}">
        <p14:creationId xmlns:p14="http://schemas.microsoft.com/office/powerpoint/2010/main" val="12610610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5113</TotalTime>
  <Words>1093</Words>
  <Application>Microsoft Macintosh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Hiatal Hernia</vt:lpstr>
      <vt:lpstr>Overview</vt:lpstr>
      <vt:lpstr>Symptoms and Causes</vt:lpstr>
      <vt:lpstr>Risk factors and Diagnosis</vt:lpstr>
      <vt:lpstr>Treatment</vt:lpstr>
      <vt:lpstr>Life-style changes</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Hiatal Hernia</dc:title>
  <dc:creator>Solomon, Niaya M</dc:creator>
  <cp:lastModifiedBy>Solomon, Niaya M</cp:lastModifiedBy>
  <cp:revision>14</cp:revision>
  <dcterms:created xsi:type="dcterms:W3CDTF">2020-08-13T02:49:13Z</dcterms:created>
  <dcterms:modified xsi:type="dcterms:W3CDTF">2020-08-16T16:03:09Z</dcterms:modified>
</cp:coreProperties>
</file>